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8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7F665C-B0C5-4CC2-A71C-DE6A9ACCCA35}" type="datetimeFigureOut">
              <a:rPr lang="pl-PL" smtClean="0"/>
              <a:t>2021-04-07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1F5C6A-B297-4BE1-BBDC-B7C36237A25D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aleznieniabehawioralne.pl/zaburzenia-odzywiania/" TargetMode="External"/><Relationship Id="rId2" Type="http://schemas.openxmlformats.org/officeDocument/2006/relationships/hyperlink" Target="https://www.uzaleznieniabehawioralne.pl/zakupoholizm/prawdziwe-historie-zakupoholizm/w-sidlach-zakupow-online-historia-magdy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58166" cy="3513153"/>
          </a:xfrm>
        </p:spPr>
        <p:txBody>
          <a:bodyPr/>
          <a:lstStyle/>
          <a:p>
            <a:r>
              <a:rPr lang="pl-PL" dirty="0" smtClean="0"/>
              <a:t>Uzależnienia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Układ mięśniowo-szkieletowy</a:t>
            </a:r>
            <a:endParaRPr lang="pl-PL" dirty="0" smtClean="0"/>
          </a:p>
          <a:p>
            <a:r>
              <a:rPr lang="pl-PL" dirty="0" smtClean="0"/>
              <a:t>Zażywanie narkotyków powoduje niezwykle groźne zmiany, przede wszystkim: </a:t>
            </a:r>
          </a:p>
          <a:p>
            <a:r>
              <a:rPr lang="pl-PL" dirty="0" smtClean="0"/>
              <a:t>martwicę mięśni poprzecznie prążkowanych (przejawia się nadwrażliwością mięśni na dotyk, bólami mięśni, podwyższoną temperaturą, obniżonym ciśnieniem krwi, sennością), </a:t>
            </a:r>
          </a:p>
          <a:p>
            <a:r>
              <a:rPr lang="pl-PL" dirty="0" smtClean="0"/>
              <a:t>kostniejące zapalenie mięśni (uszkodzone włókna mięśniowe sukcesywnie zastępowane są przez złogi wapnia), </a:t>
            </a:r>
          </a:p>
          <a:p>
            <a:r>
              <a:rPr lang="pl-PL" dirty="0" smtClean="0"/>
              <a:t>zapalenie kręgów (szczególnie lędźwiowych), stawów (przede wszystkim krzyżowo – biodrowych)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Wątroba</a:t>
            </a:r>
            <a:endParaRPr lang="pl-PL" dirty="0" smtClean="0"/>
          </a:p>
          <a:p>
            <a:r>
              <a:rPr lang="pl-PL" dirty="0" smtClean="0"/>
              <a:t>Zażywanie substancji psychoaktywnych powoduje szereg zmian histopatologicznych. Do najczęstszych problemów dotykających osoby uzależnione należy zaliczyć: </a:t>
            </a:r>
          </a:p>
          <a:p>
            <a:r>
              <a:rPr lang="pl-PL" dirty="0" smtClean="0"/>
              <a:t>wirusowe zapalenie wątroby typu A, </a:t>
            </a:r>
          </a:p>
          <a:p>
            <a:r>
              <a:rPr lang="pl-PL" dirty="0" smtClean="0"/>
              <a:t>zapalenie wątroby typu B (w przypadkach ostrych zatruć przeradza się w marskość; ponadto może prowadzić do rozwoju raka), </a:t>
            </a:r>
          </a:p>
          <a:p>
            <a:r>
              <a:rPr lang="pl-PL" dirty="0" smtClean="0"/>
              <a:t>wirusowe zapalenie wątroby typu C (w około 50% przypadków przyjmuje postać przewlekłą; jest również przyczyną raka wątroby).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b="1" dirty="0" smtClean="0"/>
              <a:t>Skóra</a:t>
            </a:r>
            <a:endParaRPr lang="pl-PL" dirty="0" smtClean="0"/>
          </a:p>
          <a:p>
            <a:r>
              <a:rPr lang="pl-PL" dirty="0" smtClean="0"/>
              <a:t>Uszkodzenia skóry spowodowane iniekcjami dożylnymi należą do bardzo częstych zmian występujących u osób zażywających substancje psychoaktywne tą drogą. Wśród nich wymienić należy: </a:t>
            </a:r>
          </a:p>
          <a:p>
            <a:r>
              <a:rPr lang="pl-PL" dirty="0" smtClean="0"/>
              <a:t>zakażenia bakteryjne skóry (ropnie, czyraki), </a:t>
            </a:r>
          </a:p>
          <a:p>
            <a:r>
              <a:rPr lang="pl-PL" dirty="0" smtClean="0"/>
              <a:t>zmiany grzybicze, </a:t>
            </a:r>
          </a:p>
          <a:p>
            <a:r>
              <a:rPr lang="pl-PL" dirty="0" smtClean="0"/>
              <a:t>zapalenie tkanek </a:t>
            </a:r>
            <a:r>
              <a:rPr lang="pl-PL" dirty="0" err="1" smtClean="0"/>
              <a:t>okołopaznokciowych</a:t>
            </a:r>
            <a:r>
              <a:rPr lang="pl-PL" dirty="0" smtClean="0"/>
              <a:t>, </a:t>
            </a:r>
          </a:p>
          <a:p>
            <a:r>
              <a:rPr lang="pl-PL" dirty="0" smtClean="0"/>
              <a:t>choroby pasożytnicze skóry (świerzb, wszawica), </a:t>
            </a:r>
          </a:p>
          <a:p>
            <a:r>
              <a:rPr lang="pl-PL" dirty="0" smtClean="0"/>
              <a:t>zmiany skórne w postaci wyprysku z brunatnymi przebarwieniami, z tendencją do powstawania owrzodzeń.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Uzależnienie od tytoniu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Palenie tytoniu to nie tylko uzależnienie farmakologiczne, ale przede wszystkim nawyk o charakterze behawioralnym, psychologicznym i społecznym.</a:t>
            </a:r>
            <a:r>
              <a:rPr lang="pl-PL" dirty="0" smtClean="0"/>
              <a:t> Palenie tytoniu, niestety nadal pozostaje olbrzymim problemem społecznym w Polsce. </a:t>
            </a:r>
            <a:r>
              <a:rPr lang="pl-PL" b="1" dirty="0" smtClean="0"/>
              <a:t>Liczne badania światowe wykazały związek przyczynowo-skutkowy pomiędzy paleniem tytoniu a rozwojem chorób.</a:t>
            </a:r>
            <a:r>
              <a:rPr lang="pl-PL" dirty="0" smtClean="0"/>
              <a:t> Wynik ten nie jest zaskakujący w świetle wiedzy na temat składu dymu tytoniowego. </a:t>
            </a:r>
            <a:r>
              <a:rPr lang="pl-PL" b="1" dirty="0" smtClean="0"/>
              <a:t>W dymie tytoniowym znajduje się ponad 4000 różnych substancji</a:t>
            </a:r>
            <a:r>
              <a:rPr lang="pl-PL" dirty="0" smtClean="0"/>
              <a:t>, wiele o działaniu </a:t>
            </a:r>
            <a:r>
              <a:rPr lang="pl-PL" b="1" dirty="0" smtClean="0"/>
              <a:t>toksycznym</a:t>
            </a:r>
            <a:r>
              <a:rPr lang="pl-PL" dirty="0" smtClean="0"/>
              <a:t>, </a:t>
            </a:r>
            <a:r>
              <a:rPr lang="pl-PL" b="1" dirty="0" smtClean="0"/>
              <a:t>mutagennym </a:t>
            </a:r>
            <a:r>
              <a:rPr lang="pl-PL" dirty="0" smtClean="0"/>
              <a:t>(uszkadzającym DNA), </a:t>
            </a:r>
            <a:r>
              <a:rPr lang="pl-PL" b="1" dirty="0" err="1" smtClean="0"/>
              <a:t>taratogennym</a:t>
            </a:r>
            <a:r>
              <a:rPr lang="pl-PL" b="1" dirty="0" smtClean="0"/>
              <a:t> </a:t>
            </a:r>
            <a:r>
              <a:rPr lang="pl-PL" dirty="0" smtClean="0"/>
              <a:t>(uszkadzającym płód), </a:t>
            </a:r>
            <a:r>
              <a:rPr lang="pl-PL" b="1" dirty="0" smtClean="0"/>
              <a:t>kancerogennym </a:t>
            </a:r>
            <a:r>
              <a:rPr lang="pl-PL" dirty="0" smtClean="0"/>
              <a:t>(powodującym rozwój nowotworów). Substancje te znajdują się w dwóch frakcjach dymu: </a:t>
            </a:r>
            <a:r>
              <a:rPr lang="pl-PL" b="1" dirty="0" smtClean="0"/>
              <a:t>gazowej </a:t>
            </a:r>
            <a:r>
              <a:rPr lang="pl-PL" dirty="0" smtClean="0"/>
              <a:t>oraz </a:t>
            </a:r>
            <a:r>
              <a:rPr lang="pl-PL" b="1" dirty="0" smtClean="0"/>
              <a:t>cząsteczkowej</a:t>
            </a:r>
            <a:r>
              <a:rPr lang="pl-PL" dirty="0" smtClean="0"/>
              <a:t>, zawieszonej w wodzie tworzącej tzw. ciała smołowate. Niektóre z nich działają jedynie miejscowo w jamie ustnej, drogach oddechowych, podczas gdy inne, po wchłonięciu do układu krążenia, wywierają działanie na większość tkanek i organów człowieka. </a:t>
            </a:r>
          </a:p>
          <a:p>
            <a:r>
              <a:rPr lang="pl-PL" b="1" dirty="0" smtClean="0"/>
              <a:t>Do najważniejszych składników dymu tytoniowego należą: </a:t>
            </a:r>
            <a:endParaRPr lang="pl-PL" dirty="0" smtClean="0"/>
          </a:p>
          <a:p>
            <a:r>
              <a:rPr lang="pl-PL" dirty="0" smtClean="0"/>
              <a:t>nikotyna, </a:t>
            </a:r>
          </a:p>
          <a:p>
            <a:r>
              <a:rPr lang="pl-PL" dirty="0" smtClean="0"/>
              <a:t>substancje smołowate (rakotwórcze), </a:t>
            </a:r>
          </a:p>
          <a:p>
            <a:r>
              <a:rPr lang="pl-PL" dirty="0" smtClean="0"/>
              <a:t>substancje drażniące, </a:t>
            </a:r>
          </a:p>
          <a:p>
            <a:r>
              <a:rPr lang="pl-PL" dirty="0" smtClean="0"/>
              <a:t>tlenek węgla.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Zdrowotne powikłania wynikające z palenia papierosów mieszczą się w trzech podstawowych grupach schorzeń: </a:t>
            </a:r>
            <a:endParaRPr lang="pl-PL" dirty="0" smtClean="0"/>
          </a:p>
          <a:p>
            <a:r>
              <a:rPr lang="pl-PL" dirty="0" smtClean="0"/>
              <a:t>nowotworach, </a:t>
            </a:r>
          </a:p>
          <a:p>
            <a:r>
              <a:rPr lang="pl-PL" dirty="0" smtClean="0"/>
              <a:t>chorobie wieńcowej serca, </a:t>
            </a:r>
          </a:p>
          <a:p>
            <a:r>
              <a:rPr lang="pl-PL" dirty="0" smtClean="0"/>
              <a:t>niewydolności płuc. </a:t>
            </a:r>
          </a:p>
          <a:p>
            <a:r>
              <a:rPr lang="pl-PL" dirty="0" smtClean="0"/>
              <a:t>Wśród nich wymienić należy: nowotwory złośliwe płuc, nowotwory jamy ustnej, gardła, przełyku, krtani, chorobę wieńcową serca. </a:t>
            </a:r>
          </a:p>
          <a:p>
            <a:r>
              <a:rPr lang="pl-PL" dirty="0" smtClean="0"/>
              <a:t>Innymi układami i narządami, szczególnie podatnymi na szkodliwe działanie palenia tytoniu są: </a:t>
            </a:r>
            <a:r>
              <a:rPr lang="pl-PL" b="1" dirty="0" smtClean="0"/>
              <a:t>układ krwionośny, oddechowy, pęcherz moczowy, trzustka, nerki, żołądek. 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Każdy wypalony papieros skraca życie o 5,5 minuty. </a:t>
            </a:r>
            <a:endParaRPr lang="pl-PL" dirty="0" smtClean="0"/>
          </a:p>
          <a:p>
            <a:r>
              <a:rPr lang="pl-PL" b="1" dirty="0" smtClean="0"/>
              <a:t>Palenie tytoniu bardzo niekorzystnie wpływa na płód. </a:t>
            </a:r>
            <a:endParaRPr lang="pl-PL" dirty="0" smtClean="0"/>
          </a:p>
          <a:p>
            <a:r>
              <a:rPr lang="pl-PL" b="1" dirty="0" smtClean="0"/>
              <a:t>Palenie bierne jest tak samo szkodliwe jak aktywne. 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Jak rzucić palenie? 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l-PL" dirty="0" smtClean="0"/>
              <a:t>rzuć palenie od razu gdy tylko postanowisz to zrobić. </a:t>
            </a:r>
          </a:p>
          <a:p>
            <a:r>
              <a:rPr lang="pl-PL" dirty="0" smtClean="0"/>
              <a:t>nie przejmuj się negatywnymi odczuciami, to Twój organizm przezwycięża skutki palenia, znikną one w ciągu tygodnia</a:t>
            </a:r>
          </a:p>
          <a:p>
            <a:r>
              <a:rPr lang="pl-PL" dirty="0" smtClean="0"/>
              <a:t>bądź zajęty w ciągu kilku pierwszych dni</a:t>
            </a:r>
          </a:p>
          <a:p>
            <a:r>
              <a:rPr lang="pl-PL" dirty="0" smtClean="0"/>
              <a:t>wyrzuć wszystkie popielniczki, zapalniczki, zapałki, paczki papierosów</a:t>
            </a:r>
          </a:p>
          <a:p>
            <a:r>
              <a:rPr lang="pl-PL" dirty="0" smtClean="0"/>
              <a:t>pij dużo wody, popijaj ją podczas pracy</a:t>
            </a:r>
          </a:p>
          <a:p>
            <a:r>
              <a:rPr lang="pl-PL" dirty="0" smtClean="0"/>
              <a:t>bądź aktywny ruchowo, pomoże Ci to się rozluźnić</a:t>
            </a:r>
          </a:p>
          <a:p>
            <a:r>
              <a:rPr lang="pl-PL" dirty="0" smtClean="0"/>
              <a:t>pieniądze zaoszczędzone na papierosach wydaj na coś, co Ci sprawia przyjemność</a:t>
            </a:r>
          </a:p>
          <a:p>
            <a:r>
              <a:rPr lang="pl-PL" dirty="0" smtClean="0"/>
              <a:t>unikaj przechodzenia koło miejsc, w których zwykle kupowałeś papierosy</a:t>
            </a:r>
          </a:p>
          <a:p>
            <a:r>
              <a:rPr lang="pl-PL" dirty="0" smtClean="0"/>
              <a:t>nie wykorzystuj sytuacji kryzysowych, aby zapalić, gdyż jeden papieros pociąga za sobą następne</a:t>
            </a:r>
          </a:p>
          <a:p>
            <a:r>
              <a:rPr lang="pl-PL" dirty="0" smtClean="0"/>
              <a:t>nie martw się, że utyjesz, uważaj po prostu na dietę, nie wszyscy byli palacze tyją</a:t>
            </a:r>
          </a:p>
          <a:p>
            <a:r>
              <a:rPr lang="pl-PL" dirty="0" smtClean="0"/>
              <a:t>ciesz się z każdego dnia bez papierosa, bo to dobra wiadomość dla Twojego zdrowia i zdrowia Twoich bliskich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92882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Uzależnienia behawioralne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>
                <a:solidFill>
                  <a:schemeClr val="tx1"/>
                </a:solidFill>
                <a:effectLst/>
              </a:rPr>
              <a:t>(czynnościowe)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- związane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z utrwalonym, wielokrotnym powtarzaniem określonej czynności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w </a:t>
            </a:r>
            <a:r>
              <a:rPr lang="pl-PL" sz="2000" dirty="0" smtClean="0">
                <a:solidFill>
                  <a:schemeClr val="tx1"/>
                </a:solidFill>
                <a:effectLst/>
              </a:rPr>
              <a:t>celu uzyskania takich stanów emocjonalnych jak przyjemność, euforia, ulga, uczucie zaspokojenia.</a:t>
            </a:r>
            <a:endParaRPr lang="pl-PL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3880" cy="1051560"/>
          </a:xfrm>
        </p:spPr>
        <p:txBody>
          <a:bodyPr/>
          <a:lstStyle/>
          <a:p>
            <a:r>
              <a:rPr lang="pl-PL" dirty="0" err="1" smtClean="0"/>
              <a:t>Fonoholizm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/>
              <a:t>Nadmierne przywiązanie do </a:t>
            </a:r>
            <a:r>
              <a:rPr lang="pl-PL" sz="1400" b="1" dirty="0" err="1" smtClean="0"/>
              <a:t>smartfonów</a:t>
            </a:r>
            <a:r>
              <a:rPr lang="pl-PL" sz="1400" b="1" dirty="0" smtClean="0"/>
              <a:t> (SPA, ang. </a:t>
            </a:r>
            <a:r>
              <a:rPr lang="pl-PL" sz="1400" b="1" dirty="0" err="1" smtClean="0"/>
              <a:t>smartphone</a:t>
            </a:r>
            <a:r>
              <a:rPr lang="pl-PL" sz="1400" b="1" dirty="0" smtClean="0"/>
              <a:t> </a:t>
            </a:r>
            <a:r>
              <a:rPr lang="pl-PL" sz="1400" b="1" dirty="0" err="1" smtClean="0"/>
              <a:t>addiction</a:t>
            </a:r>
            <a:r>
              <a:rPr lang="pl-PL" sz="1400" b="1" dirty="0" smtClean="0"/>
              <a:t>), potocznie nazywane </a:t>
            </a:r>
            <a:r>
              <a:rPr lang="pl-PL" sz="1400" b="1" dirty="0" err="1" smtClean="0"/>
              <a:t>fonoholizmem</a:t>
            </a:r>
            <a:r>
              <a:rPr lang="pl-PL" sz="1400" b="1" dirty="0" smtClean="0"/>
              <a:t>, jest definiowane jako nieprawidłowy, dysfunkcjonalny sposób korzystania z telefonu komórkowego. Kiedy mamy do czynienia z </a:t>
            </a:r>
            <a:r>
              <a:rPr lang="pl-PL" sz="1400" b="1" dirty="0" err="1" smtClean="0"/>
              <a:t>fonoholizmem</a:t>
            </a:r>
            <a:r>
              <a:rPr lang="pl-PL" sz="1400" b="1" dirty="0" smtClean="0"/>
              <a:t> i jakie zmiany w naszym mózgu może powodować nadmierne korzystanie z telefonu?</a:t>
            </a:r>
            <a:endParaRPr lang="pl-PL" sz="1400" dirty="0" smtClean="0"/>
          </a:p>
          <a:p>
            <a:r>
              <a:rPr lang="pl-PL" sz="1400" dirty="0" smtClean="0"/>
              <a:t>Beata Pawłowska (Katedra i Klinika Psychiatrii Uniwersytetu Medycznego w Lublinie) oraz Emilia </a:t>
            </a:r>
            <a:r>
              <a:rPr lang="pl-PL" sz="1400" dirty="0" err="1" smtClean="0"/>
              <a:t>Potembska</a:t>
            </a:r>
            <a:r>
              <a:rPr lang="pl-PL" sz="1400" dirty="0" smtClean="0"/>
              <a:t> (Samodzielny Publiczny Szpital Wojewódzki im. Jana Bożego w Lublinie) tłumaczą, że możemy mówić o uzależnieniu, jeżeli w ostatnich 12 miesiącach u danej osoby pojawiło się co najmniej 5 z wymienionych niżej objawów:</a:t>
            </a:r>
          </a:p>
          <a:p>
            <a:r>
              <a:rPr lang="pl-PL" sz="1400" dirty="0" smtClean="0"/>
              <a:t>silne pragnienie korzystania z telefonu, prowadzenia rozmów czy wysyłania wiadomości oraz stałe myślenie o tych czynnościach;</a:t>
            </a:r>
          </a:p>
          <a:p>
            <a:r>
              <a:rPr lang="pl-PL" sz="1400" dirty="0" smtClean="0"/>
              <a:t>większa częstotliwość i czas rozmów telefonicznych oraz wysyłania wiadomości;</a:t>
            </a:r>
          </a:p>
          <a:p>
            <a:r>
              <a:rPr lang="pl-PL" sz="1400" dirty="0" smtClean="0"/>
              <a:t>prowadzenie dłuższych rozmów i wysyłania wiadomości, niż się uprzednio planowało;</a:t>
            </a:r>
          </a:p>
          <a:p>
            <a:r>
              <a:rPr lang="pl-PL" sz="1400" dirty="0" smtClean="0"/>
              <a:t>powtarzające się, nieskuteczne próby zaprzestania lub ograniczenia ilości rozmów czy wysyłania wiadomości;</a:t>
            </a:r>
          </a:p>
          <a:p>
            <a:r>
              <a:rPr lang="pl-PL" sz="1400" dirty="0" smtClean="0"/>
              <a:t>występowanie objawów abstynenckich podczas prób zaprzestania lub ograniczania czasu rozmów, takich jak: niepokój, lek, depresja;</a:t>
            </a:r>
          </a:p>
          <a:p>
            <a:r>
              <a:rPr lang="pl-PL" sz="1400" dirty="0" smtClean="0"/>
              <a:t>problemy finansowe, zawodowe, rodzinne i społeczne spowodowane korzystaniem z telefonu komórkowego;</a:t>
            </a:r>
          </a:p>
          <a:p>
            <a:r>
              <a:rPr lang="pl-PL" sz="1400" dirty="0" smtClean="0"/>
              <a:t>okłamywanie rodziny i znajomych w celu ukrycia kosztów oraz czasu poświęconego na rozmowy telefoniczne i wysyłanie wiadomości;</a:t>
            </a:r>
          </a:p>
          <a:p>
            <a:r>
              <a:rPr lang="pl-PL" sz="1400" dirty="0" smtClean="0"/>
              <a:t>używanie telefonu jako ucieczki przed prawdziwymi problemami lub w celu poprawienia złego samopoczucia.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5600" b="1" dirty="0" smtClean="0"/>
              <a:t>Zmiany w obszarze mózgu</a:t>
            </a:r>
            <a:endParaRPr lang="pl-PL" sz="5600" dirty="0" smtClean="0"/>
          </a:p>
          <a:p>
            <a:r>
              <a:rPr lang="pl-PL" sz="5600" dirty="0" smtClean="0"/>
              <a:t>Naukowcy z Niemiec zaobserwowali u osób uzależnionych od telefonów ubytek w istocie szarej mózgu. Badania rezonansem magnetycznym wykazały u nich również obniżoną aktywność w wybranych rejonach mózgu. Podobne zmiany zaobserwowano w mózgach osób uzależnionych od narkotyków.</a:t>
            </a:r>
          </a:p>
          <a:p>
            <a:r>
              <a:rPr lang="pl-PL" sz="5600" dirty="0" smtClean="0"/>
              <a:t>Substancja (istota) szara to skupisko ciał komórek nerwowych, wspólnie z substancją białą budujące ośrodkowy układ nerwowy. Tworzy ona regiony odpowiedzialne za kontrolę mięśni, postrzeganie zmysłowe (wzrok, słuch, etc.), emocje, mowę, podejmowanie decyzji i samokontrolę.</a:t>
            </a:r>
          </a:p>
          <a:p>
            <a:r>
              <a:rPr lang="pl-PL" sz="5600" dirty="0" smtClean="0"/>
              <a:t>Psychiatrzy z uniwersytetu w Heidelbergu obserwowali 48 osób, przy czym 22 z nich miało zdiagnozowane SPA. Lekarze zauważyli, że uzależnienie od telefonów fizycznie zmienia kształt i rozmiar ludzkiego mózgu. Wymienili trzy rejony, w których nastąpił ubytek istoty szarej: lewej wyspie przedniej, dolnej korze skroniowej i korze </a:t>
            </a:r>
            <a:r>
              <a:rPr lang="pl-PL" sz="5600" dirty="0" err="1" smtClean="0"/>
              <a:t>parahipokampowej</a:t>
            </a:r>
            <a:r>
              <a:rPr lang="pl-PL" sz="5600" dirty="0" smtClean="0"/>
              <a:t>. Ubytki w wyspie przedniej już wcześniej zaobserwowano u ludzi uzależnionych od alkoholu czy narkotyków. Według autorów badania, uzyskali oni pierwszy bezpośredni dowód związku nadużywania telefonów komórkowych z fizycznymi zmianami w mózgu.</a:t>
            </a:r>
          </a:p>
          <a:p>
            <a:r>
              <a:rPr lang="pl-PL" sz="5600" dirty="0" smtClean="0"/>
              <a:t>Jak wskazano w raporcie, „biorąc pod uwagę powszechność i stale rosnącą popularność </a:t>
            </a:r>
            <a:r>
              <a:rPr lang="pl-PL" sz="5600" dirty="0" err="1" smtClean="0"/>
              <a:t>smartfonów</a:t>
            </a:r>
            <a:r>
              <a:rPr lang="pl-PL" sz="5600" dirty="0" smtClean="0"/>
              <a:t>, nasze badanie stawia pod znakiem zapytania przekonanie o zupełnej nieszkodliwości tych urządzeń, przynajmniej u osób potencjalnie najbardziej narażonych na uzależnienie od nich, w tym przede wszystkim dzieci”.</a:t>
            </a:r>
          </a:p>
          <a:p>
            <a:r>
              <a:rPr lang="pl-PL" sz="5600" b="1" dirty="0" smtClean="0"/>
              <a:t>Dane statystyczne dotyczące korzystania z telefonów komórkowych</a:t>
            </a:r>
            <a:endParaRPr lang="pl-PL" sz="5600" dirty="0" smtClean="0"/>
          </a:p>
          <a:p>
            <a:r>
              <a:rPr lang="pl-PL" sz="5600" dirty="0" smtClean="0"/>
              <a:t>Fundacja Dbam o Mój </a:t>
            </a:r>
            <a:r>
              <a:rPr lang="pl-PL" sz="5600" dirty="0" err="1" smtClean="0"/>
              <a:t>Z@sięg</a:t>
            </a:r>
            <a:r>
              <a:rPr lang="pl-PL" sz="5600" dirty="0" smtClean="0"/>
              <a:t> zebrała dane na temat nałogowego korzystania z telefonów komórkowych przez polską młodzież szkolną. Ogólnopolskie badania przeprowadzono w ponad 600 szkołach wśród 22 086 uczniów szkół podstawowych, gimnazjów oraz szkół </a:t>
            </a:r>
            <a:r>
              <a:rPr lang="pl-PL" sz="5600" dirty="0" err="1" smtClean="0"/>
              <a:t>ponadgimnazjalnych</a:t>
            </a:r>
            <a:r>
              <a:rPr lang="pl-PL" sz="5600" dirty="0" smtClean="0"/>
              <a:t> w wieku 12-18 lat. Dodatkowo badaniem objęto 3472 nauczycieli.</a:t>
            </a:r>
          </a:p>
          <a:p>
            <a:pPr>
              <a:buNone/>
            </a:pPr>
            <a:endParaRPr lang="pl-PL" sz="56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Poniżej kilka szczególnie interesujących danych w kontekście ilości i częstotliwości korzystania z telefonów przez młodzież. Z danych wynika, że:</a:t>
            </a:r>
          </a:p>
          <a:p>
            <a:r>
              <a:rPr lang="pl-PL" dirty="0" smtClean="0"/>
              <a:t>84,2% uczniów używa </a:t>
            </a:r>
            <a:r>
              <a:rPr lang="pl-PL" dirty="0" err="1" smtClean="0"/>
              <a:t>smartfonów</a:t>
            </a:r>
            <a:r>
              <a:rPr lang="pl-PL" dirty="0" smtClean="0"/>
              <a:t> podczas przerw lekcyjnych.</a:t>
            </a:r>
          </a:p>
          <a:p>
            <a:r>
              <a:rPr lang="pl-PL" dirty="0" smtClean="0"/>
              <a:t>33% uczniów przyznaje, że używanie telefonów w szkole wywołało problemy.</a:t>
            </a:r>
          </a:p>
          <a:p>
            <a:r>
              <a:rPr lang="pl-PL" dirty="0" smtClean="0"/>
              <a:t>26,9% uczniów przyznaje, że korzystanie z telefonu sprawia, że mają mniej czasu na naukę.</a:t>
            </a:r>
          </a:p>
          <a:p>
            <a:r>
              <a:rPr lang="pl-PL" dirty="0" smtClean="0"/>
              <a:t>38,6% uczniów często zerka na telefon, żeby zobaczyć, czy przypadkiem „ktoś nie napisał”.</a:t>
            </a:r>
          </a:p>
          <a:p>
            <a:r>
              <a:rPr lang="pl-PL" dirty="0" smtClean="0"/>
              <a:t>32,7% uczniów czuje niepokój, kiedy nie ma telefonu pod ręką.</a:t>
            </a:r>
          </a:p>
          <a:p>
            <a:r>
              <a:rPr lang="pl-PL" dirty="0" smtClean="0"/>
              <a:t>45,8% młodzieży stara się mieć telefon przy sobie zawsze – również kiedy zasypia i kiedy wstaje.</a:t>
            </a:r>
          </a:p>
          <a:p>
            <a:pPr>
              <a:buNone/>
            </a:pPr>
            <a:r>
              <a:rPr lang="pl-PL" dirty="0" smtClean="0"/>
              <a:t>Z danych wynika, że 86,6% dzieci w wieku 7-8 lat ma swoje telefony i regularnie z nich korzysta. 92,4% z nich ma dostęp do Internetu.</a:t>
            </a:r>
          </a:p>
          <a:p>
            <a:pPr>
              <a:buNone/>
            </a:pPr>
            <a:r>
              <a:rPr lang="pl-PL" dirty="0" smtClean="0"/>
              <a:t> 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Inne zaburzenia behawioralne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Zaburzenia odżywiania – anoreksja, bulimia</a:t>
            </a:r>
          </a:p>
          <a:p>
            <a:r>
              <a:rPr lang="pl-PL" dirty="0" err="1" smtClean="0"/>
              <a:t>Zakupoholizm</a:t>
            </a:r>
            <a:endParaRPr lang="pl-PL" dirty="0" smtClean="0"/>
          </a:p>
          <a:p>
            <a:r>
              <a:rPr lang="pl-PL" dirty="0" smtClean="0"/>
              <a:t>Hazard</a:t>
            </a:r>
          </a:p>
          <a:p>
            <a:r>
              <a:rPr lang="pl-PL" dirty="0" smtClean="0"/>
              <a:t>Pracoholizm</a:t>
            </a:r>
          </a:p>
          <a:p>
            <a:r>
              <a:rPr lang="pl-PL" dirty="0" smtClean="0"/>
              <a:t>Obsesja gromadzenia</a:t>
            </a:r>
          </a:p>
          <a:p>
            <a:r>
              <a:rPr lang="pl-PL" dirty="0" smtClean="0"/>
              <a:t>Nałogowe uprawianie sportu</a:t>
            </a:r>
          </a:p>
          <a:p>
            <a:r>
              <a:rPr lang="pl-PL" dirty="0" err="1" smtClean="0"/>
              <a:t>Bigoreksja</a:t>
            </a:r>
            <a:r>
              <a:rPr lang="pl-PL" dirty="0" smtClean="0"/>
              <a:t> (nadmierna dbałość o tężyznę fizyczną)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214291"/>
            <a:ext cx="7858180" cy="34290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Uzależnienie to </a:t>
            </a:r>
            <a:r>
              <a:rPr lang="pl-PL" dirty="0" smtClean="0">
                <a:solidFill>
                  <a:srgbClr val="FF0000"/>
                </a:solidFill>
              </a:rPr>
              <a:t>silne pragnienie zażywania substancji psychoaktywnej bądź wykonywania jakiejś czynności</a:t>
            </a:r>
            <a:r>
              <a:rPr lang="pl-PL" dirty="0" smtClean="0"/>
              <a:t>, zdobywanie jej w wystarczającej ilości i silna skłonność do wznowienia zażywania po przerwie w zażywaniu.  </a:t>
            </a:r>
            <a:r>
              <a:rPr lang="pl-PL" b="1" dirty="0" smtClean="0"/>
              <a:t>Uzależnienie jest chorobą</a:t>
            </a:r>
            <a:r>
              <a:rPr lang="pl-PL" dirty="0" smtClean="0"/>
              <a:t>, która ma szkodliwy wpływ na funkcjonowanie fizyczne, psychiczne i społeczne. </a:t>
            </a:r>
            <a:endParaRPr lang="pl-PL" dirty="0"/>
          </a:p>
        </p:txBody>
      </p:sp>
      <p:pic>
        <p:nvPicPr>
          <p:cNvPr id="11266" name="Picture 2" descr="Mężczyzna ukrywający twarz w dłoni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21240"/>
            <a:ext cx="5929354" cy="3336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Strony internetowe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https://www.uzaleznieniabehawioralne.pl/zakupoholizm/prawdziwe-historie-zakupoholizm/w-sidlach-zakupow-online-historia-magdy/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https://www.uzaleznieniabehawioralne.pl/zaburzenia-odzywiania/</a:t>
            </a:r>
            <a:endParaRPr lang="pl-PL" dirty="0" smtClean="0"/>
          </a:p>
          <a:p>
            <a:r>
              <a:rPr lang="pl-PL" dirty="0" smtClean="0"/>
              <a:t>https://www.uzaleznieniabehawioralne.pl/inne-uzaleznienia/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	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				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	</a:t>
            </a:r>
            <a:r>
              <a:rPr lang="pl-PL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Dziękuję za uwagę!</a:t>
            </a:r>
            <a:endParaRPr lang="pl-PL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 smtClean="0"/>
              <a:t>Wyróżniamy uzależnienie psychiczne i fizyczne: 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uzależnienie fizjologiczne</a:t>
            </a:r>
            <a:r>
              <a:rPr lang="pl-PL" dirty="0" smtClean="0"/>
              <a:t> – zwane też czasem fizycznym, to </a:t>
            </a:r>
            <a:r>
              <a:rPr lang="pl-PL" b="1" dirty="0" smtClean="0"/>
              <a:t>nabyta silna potrzeba stałego zażywania jakiejś substancji, odczuwana jako szereg dolegliwości fizycznych</a:t>
            </a:r>
            <a:r>
              <a:rPr lang="pl-PL" dirty="0" smtClean="0"/>
              <a:t>, np. bóle, biegunki, uczucie zimna, wymioty, drżenia mięśni, bezsenność. Zaprzestanie jej zażywania (odstawienie) prowadzi do wystąpienia zespołu objawów, które określa się jako </a:t>
            </a:r>
            <a:r>
              <a:rPr lang="pl-PL" b="1" dirty="0" smtClean="0"/>
              <a:t>zespół abstynencyjny</a:t>
            </a:r>
            <a:r>
              <a:rPr lang="pl-PL" dirty="0" smtClean="0"/>
              <a:t>. W leczeniu uzależnienia fizjologicznego stosowana jest </a:t>
            </a:r>
            <a:r>
              <a:rPr lang="pl-PL" b="1" dirty="0" smtClean="0"/>
              <a:t>detoksykacja</a:t>
            </a:r>
            <a:r>
              <a:rPr lang="pl-PL" dirty="0" smtClean="0"/>
              <a:t>, czyli odtrucie. 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uzależnienie psychiczne </a:t>
            </a:r>
            <a:r>
              <a:rPr lang="pl-PL" dirty="0" smtClean="0"/>
              <a:t>– to s</a:t>
            </a:r>
            <a:r>
              <a:rPr lang="pl-PL" b="1" dirty="0" smtClean="0"/>
              <a:t>tan emocjonalny nieodpartej chęci zażywania substancji uzależniającej</a:t>
            </a:r>
            <a:r>
              <a:rPr lang="pl-PL" dirty="0" smtClean="0"/>
              <a:t>, albo dla jej pozytywnego skutku działania, albo w celu uniknięcia negatywnych skutków związanych z odstawieniem.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 smtClean="0"/>
              <a:t>Najczęstszymi używanymi substancjami uzależniającymi są: </a:t>
            </a:r>
            <a:endParaRPr lang="pl-PL" dirty="0" smtClean="0"/>
          </a:p>
          <a:p>
            <a:r>
              <a:rPr lang="pl-PL" dirty="0" smtClean="0"/>
              <a:t>alkohol, </a:t>
            </a:r>
          </a:p>
          <a:p>
            <a:r>
              <a:rPr lang="pl-PL" dirty="0" smtClean="0"/>
              <a:t>narkotyki, </a:t>
            </a:r>
          </a:p>
          <a:p>
            <a:r>
              <a:rPr lang="pl-PL" dirty="0" smtClean="0"/>
              <a:t>tytoń.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Alkoholizm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Uzależnienie od alkoholu, czyli alkoholizm, jest chorobą, która </a:t>
            </a:r>
            <a:r>
              <a:rPr lang="pl-PL" b="1" dirty="0" smtClean="0"/>
              <a:t>zaczyna się i rozwija niezauważalnie bez świadomości zainteresowanej osoby</a:t>
            </a:r>
            <a:r>
              <a:rPr lang="pl-PL" dirty="0" smtClean="0"/>
              <a:t>. Polega na </a:t>
            </a:r>
            <a:r>
              <a:rPr lang="pl-PL" b="1" dirty="0" smtClean="0"/>
              <a:t>niekontrolowanym piciu napojów alkoholowych</a:t>
            </a:r>
            <a:r>
              <a:rPr lang="pl-PL" dirty="0" smtClean="0"/>
              <a:t> i może doprowadzić do przedwczesnej śmierci. Powoduje zaburzenia i dysfunkcję różnych układów. </a:t>
            </a:r>
            <a:r>
              <a:rPr lang="pl-PL" b="1" dirty="0" smtClean="0"/>
              <a:t>Zaburzenia spowodowane nadużyciem alkoholu</a:t>
            </a:r>
            <a:r>
              <a:rPr lang="pl-PL" dirty="0" smtClean="0"/>
              <a:t> to m.in. zaburzenia czucia w kończynach, nerwobóle, bolesny ucisk nerwów, osłabienie, bóle mięśniowe. W skrajnych przypadkach mogą wystąpić niedowłady, a nawet porażenia. 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Nadużywanie alkoholu może spowodować: 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uszkodzenie wzroku, </a:t>
            </a:r>
          </a:p>
          <a:p>
            <a:r>
              <a:rPr lang="pl-PL" dirty="0" smtClean="0"/>
              <a:t>padaczkę alkoholową, </a:t>
            </a:r>
          </a:p>
          <a:p>
            <a:r>
              <a:rPr lang="pl-PL" dirty="0" smtClean="0"/>
              <a:t>dysfunkcje układu pokarmowego, </a:t>
            </a:r>
          </a:p>
          <a:p>
            <a:r>
              <a:rPr lang="pl-PL" dirty="0" smtClean="0"/>
              <a:t>marskość wątroby, </a:t>
            </a:r>
          </a:p>
          <a:p>
            <a:r>
              <a:rPr lang="pl-PL" dirty="0" smtClean="0"/>
              <a:t>przewlekłe lub ostre stany zapalne trzustki, </a:t>
            </a:r>
          </a:p>
          <a:p>
            <a:r>
              <a:rPr lang="pl-PL" dirty="0" smtClean="0"/>
              <a:t>schorzenia układu sercowo-naczyniowego, takie jak nadciśnienie, </a:t>
            </a:r>
            <a:r>
              <a:rPr lang="pl-PL" dirty="0" err="1" smtClean="0"/>
              <a:t>kardiomiopatie</a:t>
            </a:r>
            <a:r>
              <a:rPr lang="pl-PL" dirty="0" smtClean="0"/>
              <a:t>, arytmie i udary mózgowe, </a:t>
            </a:r>
          </a:p>
          <a:p>
            <a:r>
              <a:rPr lang="pl-PL" dirty="0" smtClean="0"/>
              <a:t>zaburzenia funkcji seksualnych, </a:t>
            </a:r>
          </a:p>
          <a:p>
            <a:r>
              <a:rPr lang="pl-PL" dirty="0" smtClean="0"/>
              <a:t>zahamowanie funkcji układu odpornościowego, co manifestuje się zwiększoną wrażliwością na choroby zakaźne, zapalenie płuc, gruźlicę czy nawet raka, prowadzi do niewydolności nerek, zaburzeń hormonalnych, zmian skórnych, </a:t>
            </a:r>
          </a:p>
          <a:p>
            <a:r>
              <a:rPr lang="pl-PL" dirty="0" smtClean="0"/>
              <a:t>niedobór witamin, </a:t>
            </a:r>
          </a:p>
          <a:p>
            <a:r>
              <a:rPr lang="pl-PL" dirty="0" smtClean="0"/>
              <a:t>utratę tzw. pierwiastków śladowych (m.in. magnezu, wanadu, krzemu itd.), </a:t>
            </a:r>
          </a:p>
          <a:p>
            <a:r>
              <a:rPr lang="pl-PL" dirty="0" smtClean="0"/>
              <a:t>przewlekłe zapalenia błony śluzowej tchawicy i oskrzeli prowadzące do zwiększonej podatności na choroby układu oddechowego, </a:t>
            </a:r>
          </a:p>
          <a:p>
            <a:r>
              <a:rPr lang="pl-PL" dirty="0" smtClean="0"/>
              <a:t>występowanie porodów niewczesnych i przedwczesnych oraz poronień samoistnych. 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Narkomania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Zjawisko narkomanii ma </a:t>
            </a:r>
            <a:r>
              <a:rPr lang="pl-PL" b="1" dirty="0" smtClean="0"/>
              <a:t>charakter społeczny</a:t>
            </a:r>
            <a:r>
              <a:rPr lang="pl-PL" dirty="0" smtClean="0"/>
              <a:t>. Dotyczy ono zarówno dzieci (w tym noworodków), jak i dorosłych. Długotrwałe przyjmowanie narkotyku prowadzi do ruiny całego ustroju. 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Narkomani na skutek zmniejszonej odporności częściej zapadają na choroby</a:t>
            </a:r>
            <a:r>
              <a:rPr lang="pl-PL" dirty="0" smtClean="0"/>
              <a:t> (gruźlicę, padaczkę, AIDS). </a:t>
            </a:r>
            <a:r>
              <a:rPr lang="pl-PL" b="1" dirty="0" smtClean="0"/>
              <a:t>Matki-narkomanki</a:t>
            </a:r>
            <a:r>
              <a:rPr lang="pl-PL" dirty="0" smtClean="0"/>
              <a:t> mają przedwczesne i skomplikowane porody, a </a:t>
            </a:r>
            <a:r>
              <a:rPr lang="pl-PL" b="1" dirty="0" smtClean="0"/>
              <a:t>u noworodków </a:t>
            </a:r>
            <a:r>
              <a:rPr lang="pl-PL" dirty="0" smtClean="0"/>
              <a:t>mogą wystąpić objawy głodu narkotycznego. Dzieci te są często opóźnione w rozwoju fizycznym i psychicznym. </a:t>
            </a:r>
          </a:p>
          <a:p>
            <a:pPr>
              <a:buNone/>
            </a:pPr>
            <a:endParaRPr lang="pl-PL" dirty="0" smtClean="0"/>
          </a:p>
          <a:p>
            <a:r>
              <a:rPr lang="pl-PL" b="1" dirty="0" smtClean="0"/>
              <a:t>Zażywanie narkotyków wpływa negatywnie na wiele układów w organizmie oraz wątrobę i skórę.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b="1" dirty="0" smtClean="0"/>
              <a:t>Układ krążenia</a:t>
            </a:r>
            <a:endParaRPr lang="pl-PL" dirty="0" smtClean="0"/>
          </a:p>
          <a:p>
            <a:r>
              <a:rPr lang="pl-PL" dirty="0" smtClean="0"/>
              <a:t>Wśród najczęstszych schorzeń w obrębie układu krążenia spowodowanych zażywaniem narkotyków należy wymienić: </a:t>
            </a:r>
          </a:p>
          <a:p>
            <a:r>
              <a:rPr lang="pl-PL" dirty="0" smtClean="0"/>
              <a:t>zaburzenia rytmu serca, </a:t>
            </a:r>
          </a:p>
          <a:p>
            <a:r>
              <a:rPr lang="pl-PL" dirty="0" smtClean="0"/>
              <a:t>niedokrwienie mięśnia sercowego (łącznie z zawałem), </a:t>
            </a:r>
          </a:p>
          <a:p>
            <a:r>
              <a:rPr lang="pl-PL" dirty="0" smtClean="0"/>
              <a:t>nadciśnienie tętnicze,</a:t>
            </a:r>
          </a:p>
          <a:p>
            <a:r>
              <a:rPr lang="pl-PL" dirty="0" err="1" smtClean="0"/>
              <a:t>kardiomiopatie</a:t>
            </a:r>
            <a:r>
              <a:rPr lang="pl-PL" dirty="0" smtClean="0"/>
              <a:t>, </a:t>
            </a:r>
          </a:p>
          <a:p>
            <a:r>
              <a:rPr lang="pl-PL" dirty="0" smtClean="0"/>
              <a:t>tętniaki. 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Układ nerwowy</a:t>
            </a:r>
            <a:endParaRPr lang="pl-PL" dirty="0" smtClean="0"/>
          </a:p>
          <a:p>
            <a:r>
              <a:rPr lang="pl-PL" dirty="0" smtClean="0"/>
              <a:t>Do najczęstszych konsekwencji uzależnienia należą zmiany w móżdżku. Przejawiają się one: </a:t>
            </a:r>
          </a:p>
          <a:p>
            <a:r>
              <a:rPr lang="pl-PL" dirty="0" smtClean="0"/>
              <a:t>zaburzeniem koordynacji ruchowej, </a:t>
            </a:r>
          </a:p>
          <a:p>
            <a:r>
              <a:rPr lang="pl-PL" dirty="0" smtClean="0"/>
              <a:t>oczopląsem, </a:t>
            </a:r>
          </a:p>
          <a:p>
            <a:r>
              <a:rPr lang="pl-PL" dirty="0" smtClean="0"/>
              <a:t>drżeniem mięśniowym, </a:t>
            </a:r>
          </a:p>
          <a:p>
            <a:r>
              <a:rPr lang="pl-PL" dirty="0" err="1" smtClean="0"/>
              <a:t>dysmetrią</a:t>
            </a:r>
            <a:r>
              <a:rPr lang="pl-PL" dirty="0" smtClean="0"/>
              <a:t>. U osób przyjmujących substancje psychoaktywne często pojawiają się również neuropatie obwodowe. Powstają one zazwyczaj w wyniku równoczesnego działania kilku czynników – toksycznego działania substancji uzależniającej, niedoborów pokarmowych, ucisku na nerwy obwodowe. 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 smtClean="0"/>
              <a:t>Układ oddechowy</a:t>
            </a:r>
            <a:endParaRPr lang="pl-PL" dirty="0" smtClean="0"/>
          </a:p>
          <a:p>
            <a:r>
              <a:rPr lang="pl-PL" dirty="0" smtClean="0"/>
              <a:t>przewlekły nieżyt oskrzeli, </a:t>
            </a:r>
          </a:p>
          <a:p>
            <a:r>
              <a:rPr lang="pl-PL" dirty="0" smtClean="0"/>
              <a:t>utrudnienie wymiany gazowej w pęcherzykach płuc przejawiające się bólem w klatce piersiowej,</a:t>
            </a:r>
          </a:p>
          <a:p>
            <a:r>
              <a:rPr lang="pl-PL" dirty="0" err="1" smtClean="0"/>
              <a:t>pneumokokowe</a:t>
            </a:r>
            <a:r>
              <a:rPr lang="pl-PL" dirty="0" smtClean="0"/>
              <a:t> zapalenie płuc, </a:t>
            </a:r>
          </a:p>
          <a:p>
            <a:r>
              <a:rPr lang="pl-PL" dirty="0" smtClean="0"/>
              <a:t>rak płaskonabłonkowy, drobnokomórkowy, </a:t>
            </a:r>
          </a:p>
          <a:p>
            <a:r>
              <a:rPr lang="pl-PL" dirty="0" smtClean="0"/>
              <a:t>gruczolak płuc.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Układ wydzielania wewnętrznego</a:t>
            </a:r>
            <a:endParaRPr lang="pl-PL" dirty="0" smtClean="0"/>
          </a:p>
          <a:p>
            <a:r>
              <a:rPr lang="pl-PL" dirty="0" smtClean="0"/>
              <a:t>U osób uzależnionych od substancji psychoaktywnych zaburzenia wydzielania wewnętrznego są spowodowane wpływem tych substancji na </a:t>
            </a:r>
            <a:r>
              <a:rPr lang="pl-PL" dirty="0" err="1" smtClean="0"/>
              <a:t>neuroprzekaźnictwo</a:t>
            </a:r>
            <a:r>
              <a:rPr lang="pl-PL" dirty="0" smtClean="0"/>
              <a:t> w ośrodkowym układzie nerwowym i wydzielanie hormonów przysadki mózgowej. Do najczęściej odnotowywanych zaburzeń zalicza się:</a:t>
            </a:r>
          </a:p>
          <a:p>
            <a:r>
              <a:rPr lang="pl-PL" dirty="0" smtClean="0"/>
              <a:t>brak miesiączki, </a:t>
            </a:r>
          </a:p>
          <a:p>
            <a:r>
              <a:rPr lang="pl-PL" dirty="0" err="1" smtClean="0"/>
              <a:t>hipogonadyzm</a:t>
            </a:r>
            <a:r>
              <a:rPr lang="pl-PL" dirty="0" smtClean="0"/>
              <a:t> z opóźnionym dojrzewaniem, </a:t>
            </a:r>
          </a:p>
          <a:p>
            <a:r>
              <a:rPr lang="pl-PL" dirty="0" smtClean="0"/>
              <a:t>niepłodność, </a:t>
            </a:r>
          </a:p>
          <a:p>
            <a:r>
              <a:rPr lang="pl-PL" dirty="0" smtClean="0"/>
              <a:t>impotencja, </a:t>
            </a:r>
          </a:p>
          <a:p>
            <a:r>
              <a:rPr lang="pl-PL" dirty="0" smtClean="0"/>
              <a:t>zwiększone wydzielanie hormonów tarczycy, </a:t>
            </a:r>
          </a:p>
          <a:p>
            <a:r>
              <a:rPr lang="pl-PL" dirty="0" smtClean="0"/>
              <a:t>obniżenie stężenia testosteronu, </a:t>
            </a:r>
          </a:p>
          <a:p>
            <a:r>
              <a:rPr lang="pl-PL" dirty="0" smtClean="0"/>
              <a:t>spadek ruchliwości plemników. 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32</TotalTime>
  <Words>818</Words>
  <Application>Microsoft Office PowerPoint</Application>
  <PresentationFormat>Pokaz na ekranie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Aspekt</vt:lpstr>
      <vt:lpstr>Uzależnienia</vt:lpstr>
      <vt:lpstr>Slajd 2</vt:lpstr>
      <vt:lpstr>Slajd 3</vt:lpstr>
      <vt:lpstr>Slajd 4</vt:lpstr>
      <vt:lpstr>Alkoholizm</vt:lpstr>
      <vt:lpstr>Slajd 6</vt:lpstr>
      <vt:lpstr>Narkomania</vt:lpstr>
      <vt:lpstr>Slajd 8</vt:lpstr>
      <vt:lpstr>Slajd 9</vt:lpstr>
      <vt:lpstr>Slajd 10</vt:lpstr>
      <vt:lpstr>Slajd 11</vt:lpstr>
      <vt:lpstr>Uzależnienie od tytoniu</vt:lpstr>
      <vt:lpstr>Slajd 13</vt:lpstr>
      <vt:lpstr>Jak rzucić palenie?  </vt:lpstr>
      <vt:lpstr>Uzależnienia behawioralne  (czynnościowe) - związane z utrwalonym, wielokrotnym powtarzaniem określonej czynności w celu uzyskania takich stanów emocjonalnych jak przyjemność, euforia, ulga, uczucie zaspokojenia.</vt:lpstr>
      <vt:lpstr>Fonoholizm</vt:lpstr>
      <vt:lpstr>Slajd 17</vt:lpstr>
      <vt:lpstr>Slajd 18</vt:lpstr>
      <vt:lpstr>Inne zaburzenia behawioralne</vt:lpstr>
      <vt:lpstr>Strony internetowe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Uzależnienia</dc:title>
  <dc:creator>Magda</dc:creator>
  <cp:lastModifiedBy>Magda</cp:lastModifiedBy>
  <cp:revision>4</cp:revision>
  <dcterms:created xsi:type="dcterms:W3CDTF">2021-04-07T08:49:46Z</dcterms:created>
  <dcterms:modified xsi:type="dcterms:W3CDTF">2021-04-07T09:22:23Z</dcterms:modified>
</cp:coreProperties>
</file>